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8"/>
  </p:notesMasterIdLst>
  <p:handoutMasterIdLst>
    <p:handoutMasterId r:id="rId19"/>
  </p:handoutMasterIdLst>
  <p:sldIdLst>
    <p:sldId id="256" r:id="rId3"/>
    <p:sldId id="327" r:id="rId4"/>
    <p:sldId id="336" r:id="rId5"/>
    <p:sldId id="329" r:id="rId6"/>
    <p:sldId id="331" r:id="rId7"/>
    <p:sldId id="332" r:id="rId8"/>
    <p:sldId id="338" r:id="rId9"/>
    <p:sldId id="333" r:id="rId10"/>
    <p:sldId id="340" r:id="rId11"/>
    <p:sldId id="341" r:id="rId12"/>
    <p:sldId id="342" r:id="rId13"/>
    <p:sldId id="335" r:id="rId14"/>
    <p:sldId id="339" r:id="rId15"/>
    <p:sldId id="328" r:id="rId16"/>
    <p:sldId id="277" r:id="rId1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8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266" autoAdjust="0"/>
    <p:restoredTop sz="94660"/>
  </p:normalViewPr>
  <p:slideViewPr>
    <p:cSldViewPr showGuides="1">
      <p:cViewPr varScale="1">
        <p:scale>
          <a:sx n="128" d="100"/>
          <a:sy n="128" d="100"/>
        </p:scale>
        <p:origin x="1136" y="17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CE221E-83ED-4F6C-BA5F-3F9E6FDB6953}" type="datetimeFigureOut">
              <a:rPr lang="en-US"/>
              <a:t>4/2/19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4CBEF8-5CDE-472B-839B-B8BB0C8810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53E5F-CE67-483C-A264-F17AC70E9CA2}" type="datetimeFigureOut">
              <a:rPr lang="en-US"/>
              <a:t>4/2/19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8AFB-CB0D-4DFE-87B9-B4B0D0DE73C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475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809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4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915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anchor="b">
            <a:normAutofit/>
          </a:bodyPr>
          <a:lstStyle>
            <a:lvl1pPr algn="l">
              <a:defRPr sz="5400" b="1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0133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370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0078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715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153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9E5-6744-4841-888F-9E7CC0C2B7EC}" type="datetimeFigureOut">
              <a:rPr lang="en-US"/>
              <a:t>4/2/19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AE4A8-A6E5-453E-B946-FB774B73F4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171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anchor="b">
            <a:noAutofit/>
          </a:bodyPr>
          <a:lstStyle>
            <a:lvl1pPr algn="l">
              <a:defRPr sz="36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960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E0FA9E5-6744-4841-888F-9E7CC0C2B7EC}" type="datetimeFigureOut">
              <a:rPr lang="en-US"/>
              <a:pPr/>
              <a:t>4/2/19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AEAE4A8-A6E5-453E-B946-FB774B73F48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7054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7724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3444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ypestack/class-validator#validation-decorators" TargetMode="External"/><Relationship Id="rId7" Type="http://schemas.openxmlformats.org/officeDocument/2006/relationships/image" Target="../media/image14.png"/><Relationship Id="rId2" Type="http://schemas.openxmlformats.org/officeDocument/2006/relationships/hyperlink" Target="https://github.com/typestack/class-validato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hyperlink" Target="https://github.com/typestack/class-validator#defining-validation-schema-without-decorator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trends.com/class-transformer-vs-class-validator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oleculer.services/docs/0.13/benchmark.html" TargetMode="External"/><Relationship Id="rId2" Type="http://schemas.openxmlformats.org/officeDocument/2006/relationships/hyperlink" Target="https://moleculer.servic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://senecajs.org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collina/autocannon#programmatically" TargetMode="External"/><Relationship Id="rId2" Type="http://schemas.openxmlformats.org/officeDocument/2006/relationships/hyperlink" Target="https://github.com/mcollina/autocanno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lazy-engineering/node-worker-threads-b57a32d84845" TargetMode="External"/><Relationship Id="rId7" Type="http://schemas.openxmlformats.org/officeDocument/2006/relationships/hyperlink" Target="https://medium.com/autodesk-tlv/async-hooks-a-whole-new-world-of-opportunities-a1a6daf1990a" TargetMode="External"/><Relationship Id="rId2" Type="http://schemas.openxmlformats.org/officeDocument/2006/relationships/hyperlink" Target="https://www.airpair.com/node.js/posts/top-10-mistakes-node-developers-mak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itepoint.com/javascript-decorators-what-they-are/" TargetMode="External"/><Relationship Id="rId5" Type="http://schemas.openxmlformats.org/officeDocument/2006/relationships/hyperlink" Target="https://auth0.com/blog/nestjs-brings-typescript-to-nodejs-and-express/" TargetMode="External"/><Relationship Id="rId4" Type="http://schemas.openxmlformats.org/officeDocument/2006/relationships/hyperlink" Target="https://jakearchibald.com/2015/tasks-microtasks-queues-and-schedules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api/async_hooks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api/worker_threads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npmjs.com/package/@decorators/di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typeorm/typeorm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typestack/class-transforme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6613374" cy="2514601"/>
          </a:xfrm>
        </p:spPr>
        <p:txBody>
          <a:bodyPr>
            <a:normAutofit fontScale="90000"/>
          </a:bodyPr>
          <a:lstStyle/>
          <a:p>
            <a:r>
              <a:rPr lang="en-US" dirty="0"/>
              <a:t>Node.js New-age Features and Frameworks</a:t>
            </a:r>
            <a:br>
              <a:rPr lang="en-US" dirty="0"/>
            </a:b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6973416" cy="1397000"/>
          </a:xfrm>
        </p:spPr>
        <p:txBody>
          <a:bodyPr>
            <a:normAutofit/>
          </a:bodyPr>
          <a:lstStyle/>
          <a:p>
            <a:r>
              <a:rPr lang="en-US" dirty="0"/>
              <a:t>Amir Yahalom, SAP.</a:t>
            </a:r>
          </a:p>
        </p:txBody>
      </p:sp>
    </p:spTree>
    <p:extLst>
      <p:ext uri="{BB962C8B-B14F-4D97-AF65-F5344CB8AC3E}">
        <p14:creationId xmlns:p14="http://schemas.microsoft.com/office/powerpoint/2010/main" val="149325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class-validator</a:t>
            </a:r>
            <a:r>
              <a:rPr lang="en-US" dirty="0"/>
              <a:t> is similar, but it does validation instead of transformation</a:t>
            </a:r>
          </a:p>
          <a:p>
            <a:r>
              <a:rPr lang="en-US" dirty="0"/>
              <a:t>Includes a rich set of </a:t>
            </a:r>
            <a:r>
              <a:rPr lang="en-US" dirty="0">
                <a:hlinkClick r:id="rId3"/>
              </a:rPr>
              <a:t>built-in decorators</a:t>
            </a:r>
            <a:endParaRPr lang="en-US" dirty="0"/>
          </a:p>
          <a:p>
            <a:r>
              <a:rPr lang="en-US" dirty="0"/>
              <a:t>Enables to define validation schema </a:t>
            </a:r>
            <a:r>
              <a:rPr lang="en-US" dirty="0">
                <a:hlinkClick r:id="rId4"/>
              </a:rPr>
              <a:t>w/o decorators</a:t>
            </a:r>
            <a:endParaRPr lang="en-US" dirty="0"/>
          </a:p>
          <a:p>
            <a:r>
              <a:rPr lang="en-US" dirty="0"/>
              <a:t>Handles arrays, nested objects, conditional validation</a:t>
            </a:r>
          </a:p>
          <a:p>
            <a:r>
              <a:rPr lang="en-US" dirty="0"/>
              <a:t>Enables OOP (i.e. to inherit)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BB6BBF-B3EF-A94A-B590-4E56237312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550" y="4293096"/>
            <a:ext cx="2010845" cy="17267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B14CB8-62F1-B94B-B85A-4B3D0DE9A8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9525" y="4254748"/>
            <a:ext cx="3017158" cy="26032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4072CA-BE25-C043-B21A-55DEB66CB8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8738" y="3924300"/>
            <a:ext cx="5100940" cy="197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533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Frameworks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941242-4E83-D54F-B9B8-09AEFAF57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973" y="2130897"/>
            <a:ext cx="10270877" cy="47198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4918B6-F838-424F-A273-AA32F5FB8223}"/>
              </a:ext>
            </a:extLst>
          </p:cNvPr>
          <p:cNvSpPr txBox="1"/>
          <p:nvPr/>
        </p:nvSpPr>
        <p:spPr>
          <a:xfrm>
            <a:off x="837828" y="1694472"/>
            <a:ext cx="3697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class-transformer vs class-validator</a:t>
            </a:r>
            <a:r>
              <a:rPr lang="en-US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2900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Moleculer</a:t>
            </a:r>
            <a:r>
              <a:rPr lang="en-US" dirty="0"/>
              <a:t> is a progressive microservices framework</a:t>
            </a:r>
          </a:p>
          <a:p>
            <a:r>
              <a:rPr lang="en-US" dirty="0">
                <a:hlinkClick r:id="rId3"/>
              </a:rPr>
              <a:t>Super fast</a:t>
            </a:r>
            <a:r>
              <a:rPr lang="en-US" dirty="0"/>
              <a:t> comparing to other frameworks like </a:t>
            </a:r>
            <a:r>
              <a:rPr lang="en-US" dirty="0">
                <a:hlinkClick r:id="rId4"/>
              </a:rPr>
              <a:t>Seneca</a:t>
            </a:r>
            <a:endParaRPr lang="en-US" dirty="0"/>
          </a:p>
          <a:p>
            <a:r>
              <a:rPr lang="en-US" dirty="0"/>
              <a:t>has built-in load balancer, circuit breaker, retries, timeout and bulkhead features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A32B23-065B-7045-AE00-F8AA9A5A75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7988" y="3469269"/>
            <a:ext cx="7272808" cy="337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71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AutoCannon</a:t>
            </a:r>
            <a:r>
              <a:rPr lang="en-US" dirty="0"/>
              <a:t> – a fast HTTP/1.1 benchmarking tool written in Node.js</a:t>
            </a:r>
          </a:p>
          <a:p>
            <a:r>
              <a:rPr lang="en-US" dirty="0"/>
              <a:t>Can be used via CLI</a:t>
            </a:r>
          </a:p>
          <a:p>
            <a:pPr marL="45720" indent="0">
              <a:buNone/>
            </a:pPr>
            <a:endParaRPr lang="en-US" dirty="0"/>
          </a:p>
          <a:p>
            <a:r>
              <a:rPr lang="en-US" dirty="0"/>
              <a:t>Or </a:t>
            </a:r>
            <a:r>
              <a:rPr lang="en-US" dirty="0">
                <a:hlinkClick r:id="rId3"/>
              </a:rPr>
              <a:t>programmatically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756E45-29A6-814E-A128-84E44926C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212" y="3794656"/>
            <a:ext cx="4608512" cy="30388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C16393-393C-884E-9D80-05F984D18C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844" y="2837117"/>
            <a:ext cx="4608512" cy="32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33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Top 10 Mistakes Node.js Developers Make</a:t>
            </a:r>
            <a:endParaRPr lang="en-US" dirty="0"/>
          </a:p>
          <a:p>
            <a:r>
              <a:rPr lang="en-US" dirty="0">
                <a:hlinkClick r:id="rId3"/>
              </a:rPr>
              <a:t>Node worker threads</a:t>
            </a:r>
            <a:endParaRPr lang="en-US" dirty="0"/>
          </a:p>
          <a:p>
            <a:r>
              <a:rPr lang="en-US" dirty="0">
                <a:hlinkClick r:id="rId4"/>
              </a:rPr>
              <a:t>Tasks, microtasks, queues and schedules</a:t>
            </a:r>
            <a:endParaRPr lang="en-US" dirty="0"/>
          </a:p>
          <a:p>
            <a:r>
              <a:rPr lang="en-US" dirty="0">
                <a:hlinkClick r:id="rId5" tooltip="Nest.js Brings TypeScript to Node.js and Express - Published: October 05, 2017"/>
              </a:rPr>
              <a:t>Nest.js Brings TypeScript to Node.js and Express</a:t>
            </a:r>
            <a:endParaRPr lang="en-US" dirty="0"/>
          </a:p>
          <a:p>
            <a:r>
              <a:rPr lang="en-US" dirty="0">
                <a:hlinkClick r:id="rId6"/>
              </a:rPr>
              <a:t>JavaScript Decorators: What They Are and When to Use Them</a:t>
            </a:r>
            <a:endParaRPr lang="en-US" dirty="0"/>
          </a:p>
          <a:p>
            <a:r>
              <a:rPr lang="en-US" dirty="0">
                <a:hlinkClick r:id="rId7"/>
              </a:rPr>
              <a:t>Async Hooks — A whole new world of opportunities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07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01292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hlinkClick r:id="rId2"/>
              </a:rPr>
              <a:t>Async</a:t>
            </a:r>
            <a:r>
              <a:rPr lang="en-US" dirty="0">
                <a:hlinkClick r:id="rId2"/>
              </a:rPr>
              <a:t> Hooks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 </a:t>
            </a:r>
            <a:r>
              <a:rPr lang="en-US" b="1" dirty="0"/>
              <a:t>Node is an event-driven and single-threaded </a:t>
            </a:r>
            <a:r>
              <a:rPr lang="en-US" dirty="0"/>
              <a:t>platform, we have no thread context we can relay on, since we only have </a:t>
            </a:r>
            <a:r>
              <a:rPr lang="en-US" b="1" dirty="0"/>
              <a:t>one</a:t>
            </a:r>
            <a:r>
              <a:rPr lang="en-US" dirty="0"/>
              <a:t> thread but multiple contexts in the form of callbacks/events/tasks</a:t>
            </a:r>
          </a:p>
          <a:p>
            <a:r>
              <a:rPr lang="en-US" dirty="0"/>
              <a:t>We can pass a context object to all functions </a:t>
            </a:r>
          </a:p>
          <a:p>
            <a:pPr lvl="1"/>
            <a:r>
              <a:rPr lang="en-US" dirty="0"/>
              <a:t>It won’t scale well </a:t>
            </a:r>
          </a:p>
          <a:p>
            <a:pPr lvl="1"/>
            <a:r>
              <a:rPr lang="en-US" dirty="0"/>
              <a:t>Hard maintenance</a:t>
            </a:r>
          </a:p>
          <a:p>
            <a:r>
              <a:rPr lang="en-US" dirty="0">
                <a:hlinkClick r:id="rId2"/>
              </a:rPr>
              <a:t>Async Hooks</a:t>
            </a:r>
            <a:r>
              <a:rPr lang="en-US" dirty="0"/>
              <a:t> module provides an API for tracking the lifetime and flow of asynchronous events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01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Worker Threads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us create multiple threads to delegate work from the main thread</a:t>
            </a:r>
          </a:p>
          <a:p>
            <a:r>
              <a:rPr lang="en-US" dirty="0"/>
              <a:t>Node.js is running </a:t>
            </a:r>
            <a:r>
              <a:rPr lang="en-US" b="1" dirty="0"/>
              <a:t>concurrently</a:t>
            </a:r>
            <a:r>
              <a:rPr lang="en-US" dirty="0"/>
              <a:t>, worker threads works in </a:t>
            </a:r>
            <a:r>
              <a:rPr lang="en-US" b="1" dirty="0"/>
              <a:t>parallel</a:t>
            </a:r>
          </a:p>
          <a:p>
            <a:r>
              <a:rPr lang="en-US" dirty="0"/>
              <a:t>Workers are useful for performing CPU intensive operations</a:t>
            </a:r>
          </a:p>
          <a:p>
            <a:r>
              <a:rPr lang="en-US" dirty="0"/>
              <a:t>They will not help much with I/O intensive work</a:t>
            </a:r>
          </a:p>
        </p:txBody>
      </p:sp>
    </p:spTree>
    <p:extLst>
      <p:ext uri="{BB962C8B-B14F-4D97-AF65-F5344CB8AC3E}">
        <p14:creationId xmlns:p14="http://schemas.microsoft.com/office/powerpoint/2010/main" val="411833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worker_threads</a:t>
            </a:r>
            <a:r>
              <a:rPr lang="en-US" b="1" dirty="0"/>
              <a:t> module exports the following:</a:t>
            </a:r>
          </a:p>
          <a:p>
            <a:pPr lvl="1"/>
            <a:r>
              <a:rPr lang="en-US" b="1" dirty="0"/>
              <a:t>Worker (function/class) -</a:t>
            </a:r>
            <a:r>
              <a:rPr lang="en-US" dirty="0"/>
              <a:t> A class to create a new worker thread</a:t>
            </a:r>
          </a:p>
          <a:p>
            <a:pPr lvl="2"/>
            <a:r>
              <a:rPr lang="en-US" dirty="0"/>
              <a:t>Accepts a path to a script, and an object with “</a:t>
            </a:r>
            <a:r>
              <a:rPr lang="en-US" dirty="0" err="1"/>
              <a:t>workerData</a:t>
            </a:r>
            <a:r>
              <a:rPr lang="en-US" dirty="0"/>
              <a:t>” property</a:t>
            </a:r>
          </a:p>
          <a:p>
            <a:pPr lvl="2"/>
            <a:r>
              <a:rPr lang="en-US" dirty="0"/>
              <a:t>Called to spawn a new thread</a:t>
            </a:r>
          </a:p>
          <a:p>
            <a:pPr lvl="2"/>
            <a:r>
              <a:rPr lang="en-US" dirty="0"/>
              <a:t>The instance can be used to emit/listen to events, kill and restart it.</a:t>
            </a:r>
          </a:p>
          <a:p>
            <a:pPr lvl="1"/>
            <a:r>
              <a:rPr lang="en-US" b="1" dirty="0" err="1"/>
              <a:t>workerData</a:t>
            </a:r>
            <a:r>
              <a:rPr lang="en-US" b="1" dirty="0"/>
              <a:t> (object)</a:t>
            </a:r>
            <a:r>
              <a:rPr lang="en-US" dirty="0"/>
              <a:t>: Contains the data that is passed to Worker constructor</a:t>
            </a:r>
          </a:p>
          <a:p>
            <a:pPr lvl="1"/>
            <a:r>
              <a:rPr lang="en-US" b="1" dirty="0" err="1"/>
              <a:t>isMainThread</a:t>
            </a:r>
            <a:r>
              <a:rPr lang="en-US" b="1" dirty="0"/>
              <a:t> (</a:t>
            </a:r>
            <a:r>
              <a:rPr lang="en-US" b="1" dirty="0" err="1"/>
              <a:t>boolean</a:t>
            </a:r>
            <a:r>
              <a:rPr lang="en-US" b="1" dirty="0"/>
              <a:t>)</a:t>
            </a:r>
            <a:r>
              <a:rPr lang="en-US" dirty="0"/>
              <a:t>: A flag that tells us if we are on the main thread</a:t>
            </a:r>
          </a:p>
          <a:p>
            <a:pPr lvl="1"/>
            <a:r>
              <a:rPr lang="en-US" b="1" dirty="0" err="1"/>
              <a:t>parentPort</a:t>
            </a:r>
            <a:r>
              <a:rPr lang="en-US" b="1" dirty="0"/>
              <a:t> (object)</a:t>
            </a:r>
            <a:r>
              <a:rPr lang="en-US" dirty="0"/>
              <a:t>: Enable to emit messages to the parent thread</a:t>
            </a:r>
          </a:p>
        </p:txBody>
      </p:sp>
    </p:spTree>
    <p:extLst>
      <p:ext uri="{BB962C8B-B14F-4D97-AF65-F5344CB8AC3E}">
        <p14:creationId xmlns:p14="http://schemas.microsoft.com/office/powerpoint/2010/main" val="239411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5212" y="2132856"/>
            <a:ext cx="2436912" cy="448072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Main thread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A2C866-4559-E84D-9F06-ACBDA32B2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196" y="1804561"/>
            <a:ext cx="6778527" cy="4871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64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Worker Threads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85FB4-CECF-8848-B520-468793FA4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6300" y="2060848"/>
            <a:ext cx="6798452" cy="458578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C152520-CB2A-5B45-ACA8-95BFE2ECE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5212" y="2132856"/>
            <a:ext cx="2436912" cy="448072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Worker thread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C2BDAC-70FF-4942-95F8-05E9FE282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595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Decorators (AKA @annotations)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decorator is a way of wrapping one piece of code - i.e. “decorating” it</a:t>
            </a:r>
          </a:p>
          <a:p>
            <a:pPr lvl="1"/>
            <a:r>
              <a:rPr lang="en-US" dirty="0"/>
              <a:t>Similar to </a:t>
            </a:r>
            <a:r>
              <a:rPr lang="en-US" b="1" dirty="0"/>
              <a:t>functional composition </a:t>
            </a:r>
            <a:r>
              <a:rPr lang="en-US" dirty="0"/>
              <a:t>and </a:t>
            </a:r>
            <a:r>
              <a:rPr lang="en-US" b="1" dirty="0"/>
              <a:t>higher-order functions</a:t>
            </a:r>
          </a:p>
          <a:p>
            <a:r>
              <a:rPr lang="en-US" dirty="0"/>
              <a:t>Allow a cleaner syntax for applying wrappers around your code</a:t>
            </a:r>
          </a:p>
          <a:p>
            <a:r>
              <a:rPr lang="en-US" dirty="0"/>
              <a:t>There are decorators for classes, properties and arguments</a:t>
            </a:r>
          </a:p>
          <a:p>
            <a:r>
              <a:rPr lang="en-US" dirty="0"/>
              <a:t>Example - </a:t>
            </a:r>
            <a:r>
              <a:rPr lang="en-US" dirty="0">
                <a:hlinkClick r:id="rId2"/>
              </a:rPr>
              <a:t>@decorators/di</a:t>
            </a:r>
            <a:r>
              <a:rPr lang="en-US" dirty="0"/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47B23D-4711-CA4D-8D60-9E455E294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948" y="4316508"/>
            <a:ext cx="7611736" cy="134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65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TypeORM</a:t>
            </a:r>
            <a:r>
              <a:rPr lang="en-US" dirty="0"/>
              <a:t> is an ORM (e.g. Hibernate, Entity Framework…) that can run on multiple Node.js / JS platforms (browser, </a:t>
            </a:r>
            <a:r>
              <a:rPr lang="en-US" dirty="0" err="1"/>
              <a:t>cordova</a:t>
            </a:r>
            <a:r>
              <a:rPr lang="en-US" dirty="0"/>
              <a:t>, Ionic, react-native, electron)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8A09AF-9EEE-B54B-A7AD-C61F7B3E1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855" y="2924944"/>
            <a:ext cx="5427514" cy="36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03A-9369-F146-840B-2635833C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81C75-1645-8E44-B4CD-D839BA38A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class-transformer</a:t>
            </a:r>
            <a:r>
              <a:rPr lang="en-US" dirty="0"/>
              <a:t> is a decorator-based transformation, serialization and deserialization of plain </a:t>
            </a:r>
            <a:r>
              <a:rPr lang="en-US" dirty="0" err="1"/>
              <a:t>javascript</a:t>
            </a:r>
            <a:r>
              <a:rPr lang="en-US" dirty="0"/>
              <a:t> objects to class constructors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BE7BFE-DE21-BF4C-BDC3-3B53844EF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20" y="2826206"/>
            <a:ext cx="4824536" cy="38508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B3B218-97A3-9D4F-8E25-3B7F8D77D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484" y="2708951"/>
            <a:ext cx="4824536" cy="393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69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usiness Contrast 16x9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usinessContrast">
      <a:dk1>
        <a:srgbClr val="000000"/>
      </a:dk1>
      <a:lt1>
        <a:sysClr val="window" lastClr="FFFFFF"/>
      </a:lt1>
      <a:dk2>
        <a:srgbClr val="000000"/>
      </a:dk2>
      <a:lt2>
        <a:srgbClr val="E5E8E8"/>
      </a:lt2>
      <a:accent1>
        <a:srgbClr val="00AEEF"/>
      </a:accent1>
      <a:accent2>
        <a:srgbClr val="EA428A"/>
      </a:accent2>
      <a:accent3>
        <a:srgbClr val="EED500"/>
      </a:accent3>
      <a:accent4>
        <a:srgbClr val="F5A70D"/>
      </a:accent4>
      <a:accent5>
        <a:srgbClr val="8BCB30"/>
      </a:accent5>
      <a:accent6>
        <a:srgbClr val="9962C1"/>
      </a:accent6>
      <a:hlink>
        <a:srgbClr val="00AEEF"/>
      </a:hlink>
      <a:folHlink>
        <a:srgbClr val="9962C1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2D0870B-5333-4B89-B14A-85A8EA464D2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contrast presentation (widescreen)</Template>
  <TotalTime>0</TotalTime>
  <Words>374</Words>
  <Application>Microsoft Macintosh PowerPoint</Application>
  <PresentationFormat>Custom</PresentationFormat>
  <Paragraphs>65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Franklin Gothic Medium</vt:lpstr>
      <vt:lpstr>Business Contrast 16x9</vt:lpstr>
      <vt:lpstr>Node.js New-age Features and Frameworks </vt:lpstr>
      <vt:lpstr>Async Hooks</vt:lpstr>
      <vt:lpstr>Worker Threads</vt:lpstr>
      <vt:lpstr>Worker Threads</vt:lpstr>
      <vt:lpstr>Worker Threads</vt:lpstr>
      <vt:lpstr>Worker Threads</vt:lpstr>
      <vt:lpstr>Decorators (AKA @annotations)</vt:lpstr>
      <vt:lpstr>Cool Frameworks</vt:lpstr>
      <vt:lpstr>Cool Frameworks</vt:lpstr>
      <vt:lpstr>Cool Frameworks</vt:lpstr>
      <vt:lpstr>Cool Frameworks </vt:lpstr>
      <vt:lpstr>Cool Frameworks</vt:lpstr>
      <vt:lpstr>Cool Frameworks</vt:lpstr>
      <vt:lpstr>Links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cp:lastPrinted>2016-12-05T07:44:42Z</cp:lastPrinted>
  <dcterms:created xsi:type="dcterms:W3CDTF">2016-03-15T13:03:36Z</dcterms:created>
  <dcterms:modified xsi:type="dcterms:W3CDTF">2019-04-02T06:16:46Z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TC028952669991</vt:lpwstr>
  </property>
</Properties>
</file>

<file path=docProps/thumbnail.jpeg>
</file>